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1" r:id="rId2"/>
    <p:sldId id="282" r:id="rId3"/>
    <p:sldId id="294" r:id="rId4"/>
    <p:sldId id="322" r:id="rId5"/>
    <p:sldId id="323" r:id="rId6"/>
    <p:sldId id="321" r:id="rId7"/>
    <p:sldId id="324" r:id="rId8"/>
    <p:sldId id="295" r:id="rId9"/>
    <p:sldId id="290" r:id="rId10"/>
    <p:sldId id="326" r:id="rId11"/>
    <p:sldId id="310" r:id="rId12"/>
    <p:sldId id="328" r:id="rId13"/>
    <p:sldId id="316" r:id="rId14"/>
    <p:sldId id="296" r:id="rId15"/>
    <p:sldId id="289" r:id="rId16"/>
    <p:sldId id="318" r:id="rId17"/>
    <p:sldId id="329" r:id="rId18"/>
    <p:sldId id="297" r:id="rId19"/>
    <p:sldId id="319" r:id="rId20"/>
    <p:sldId id="303" r:id="rId21"/>
    <p:sldId id="320" r:id="rId22"/>
    <p:sldId id="331" r:id="rId23"/>
    <p:sldId id="334" r:id="rId24"/>
    <p:sldId id="332" r:id="rId25"/>
    <p:sldId id="333" r:id="rId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1053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BAE"/>
    <a:srgbClr val="95BC49"/>
    <a:srgbClr val="FDA907"/>
    <a:srgbClr val="BF3420"/>
    <a:srgbClr val="1D8AC1"/>
    <a:srgbClr val="062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86" autoAdjust="0"/>
  </p:normalViewPr>
  <p:slideViewPr>
    <p:cSldViewPr>
      <p:cViewPr varScale="1">
        <p:scale>
          <a:sx n="134" d="100"/>
          <a:sy n="134" d="100"/>
        </p:scale>
        <p:origin x="1282" y="96"/>
      </p:cViewPr>
      <p:guideLst>
        <p:guide orient="horz" pos="2159"/>
        <p:guide orient="horz" pos="1053"/>
        <p:guide pos="3844"/>
        <p:guide pos="1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t>2018/4/13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t>2018/4/13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082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左边的是正常的两层神经网络，网络参数其实是用来拟合输入输出的关系。而右边的是加入了一个</a:t>
            </a:r>
            <a:r>
              <a:rPr lang="en-US" altLang="zh-CN" dirty="0" smtClean="0"/>
              <a:t>shortcut</a:t>
            </a:r>
            <a:r>
              <a:rPr lang="zh-CN" altLang="en-US" dirty="0" smtClean="0"/>
              <a:t>，就是直接把输入</a:t>
            </a:r>
            <a:r>
              <a:rPr lang="en-US" altLang="zh-CN" dirty="0" smtClean="0"/>
              <a:t>x</a:t>
            </a:r>
            <a:r>
              <a:rPr lang="zh-CN" altLang="en-US" dirty="0" smtClean="0"/>
              <a:t>加到输出上，网络参数其实是用来拟合输入输出的残差。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362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实线是</a:t>
            </a:r>
            <a:r>
              <a:rPr lang="en-US" altLang="zh-CN" dirty="0" smtClean="0"/>
              <a:t>validation error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右边这幅图，第一个是很早的</a:t>
            </a:r>
            <a:r>
              <a:rPr lang="en-US" altLang="zh-CN" dirty="0" smtClean="0"/>
              <a:t>VGG19</a:t>
            </a:r>
            <a:r>
              <a:rPr lang="zh-CN" altLang="en-US" dirty="0" smtClean="0"/>
              <a:t>的网络，第二个是</a:t>
            </a:r>
            <a:r>
              <a:rPr lang="en-US" altLang="zh-CN" dirty="0" smtClean="0"/>
              <a:t>34</a:t>
            </a:r>
            <a:r>
              <a:rPr lang="zh-CN" altLang="en-US" dirty="0" smtClean="0"/>
              <a:t>层的正常卷积神经网络，第三个是加入了残差的</a:t>
            </a:r>
            <a:r>
              <a:rPr lang="en-US" altLang="zh-CN" dirty="0" smtClean="0"/>
              <a:t>34</a:t>
            </a:r>
            <a:r>
              <a:rPr lang="zh-CN" altLang="en-US" dirty="0" smtClean="0"/>
              <a:t>层残差网络。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45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常用的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的配置如表所示。第一点是，随着层数的增加，训练所需要的时间也相应增加。第二点，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就是一种表示性学习，随着层数的增加，可以表示的映射关系更加复杂，但是边际效用是递减的。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136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这是十个从里面截取出来的样本，这里十类动作并不是很合理，因为是把几个维度糅合在一起了。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7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44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为什么要</a:t>
            </a:r>
            <a:r>
              <a:rPr lang="en-US" altLang="zh-CN" baseline="0" dirty="0" smtClean="0"/>
              <a:t>One-Hot</a:t>
            </a:r>
            <a:r>
              <a:rPr lang="zh-CN" altLang="en-US" baseline="0" dirty="0" smtClean="0"/>
              <a:t>编码，因为直接滤波的话会认为不同种类之间间距是不想等的，这和实际情况不相符合。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这个就是简单的利用了一下相邻帧之间的近似关系，还需要探索其他利用的方法。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761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对于多个学生的情况，需要先将每个学生给框出来，然后对每个框做行为的识别。</a:t>
            </a:r>
            <a:endParaRPr lang="en-US" altLang="zh-CN" dirty="0" smtClean="0"/>
          </a:p>
          <a:p>
            <a:r>
              <a:rPr lang="en-US" altLang="zh-CN" dirty="0" err="1" smtClean="0"/>
              <a:t>Obeject</a:t>
            </a:r>
            <a:r>
              <a:rPr lang="en-US" altLang="zh-CN" dirty="0" smtClean="0"/>
              <a:t> Detection</a:t>
            </a:r>
            <a:r>
              <a:rPr lang="zh-CN" altLang="en-US" dirty="0" smtClean="0"/>
              <a:t>的方法有很多，目前最流行（</a:t>
            </a:r>
            <a:r>
              <a:rPr lang="en-US" altLang="zh-CN" dirty="0" smtClean="0"/>
              <a:t>state of art</a:t>
            </a:r>
            <a:r>
              <a:rPr lang="zh-CN" altLang="en-US" dirty="0" smtClean="0"/>
              <a:t>）的方法有</a:t>
            </a:r>
            <a:r>
              <a:rPr lang="en-US" altLang="zh-CN" dirty="0" smtClean="0"/>
              <a:t>YOLO,SSD,RCNN</a:t>
            </a:r>
            <a:r>
              <a:rPr lang="zh-CN" altLang="en-US" dirty="0" smtClean="0"/>
              <a:t>系列</a:t>
            </a:r>
            <a:endParaRPr lang="en-US" altLang="zh-CN" dirty="0" smtClean="0"/>
          </a:p>
          <a:p>
            <a:r>
              <a:rPr lang="zh-CN" altLang="en-US" dirty="0" smtClean="0"/>
              <a:t>我就简单介绍一下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网络，全称</a:t>
            </a:r>
            <a:r>
              <a:rPr lang="en-US" altLang="zh-CN" dirty="0" smtClean="0"/>
              <a:t>You Only Look Once</a:t>
            </a:r>
          </a:p>
          <a:p>
            <a:r>
              <a:rPr lang="zh-CN" altLang="en-US" dirty="0" smtClean="0"/>
              <a:t>这个网络主要能干两个事情，第一个事情是检测位置，第二个事情是检测类别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64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首先说明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网络是如何表示物体的位置信息的，以车辆识别为例。</a:t>
            </a:r>
          </a:p>
          <a:p>
            <a:r>
              <a:rPr lang="en-US" altLang="zh-CN" dirty="0" smtClean="0"/>
              <a:t>Bounding box</a:t>
            </a:r>
            <a:r>
              <a:rPr lang="zh-CN" altLang="en-US" dirty="0" smtClean="0"/>
              <a:t>信息包含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个数据值，分别是</a:t>
            </a:r>
            <a:r>
              <a:rPr lang="en-US" altLang="zh-CN" dirty="0" err="1" smtClean="0"/>
              <a:t>x,y,w,h</a:t>
            </a:r>
            <a:r>
              <a:rPr lang="en-US" altLang="zh-CN" dirty="0" smtClean="0"/>
              <a:t>,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confidence</a:t>
            </a:r>
            <a:r>
              <a:rPr lang="zh-CN" altLang="en-US" dirty="0" smtClean="0"/>
              <a:t>。其中</a:t>
            </a:r>
            <a:r>
              <a:rPr lang="en-US" altLang="zh-CN" dirty="0" err="1" smtClean="0"/>
              <a:t>x,y</a:t>
            </a:r>
            <a:r>
              <a:rPr lang="zh-CN" altLang="en-US" dirty="0" smtClean="0"/>
              <a:t>是指当前格子预测得到的物体的</a:t>
            </a:r>
            <a:r>
              <a:rPr lang="en-US" altLang="zh-CN" dirty="0" smtClean="0"/>
              <a:t>bounding box</a:t>
            </a:r>
            <a:r>
              <a:rPr lang="zh-CN" altLang="en-US" dirty="0" smtClean="0"/>
              <a:t>的中心位置的坐标。</a:t>
            </a:r>
            <a:r>
              <a:rPr lang="en-US" altLang="zh-CN" dirty="0" err="1" smtClean="0"/>
              <a:t>w,h</a:t>
            </a:r>
            <a:r>
              <a:rPr lang="zh-CN" altLang="en-US" dirty="0" smtClean="0"/>
              <a:t>是</a:t>
            </a:r>
            <a:r>
              <a:rPr lang="en-US" altLang="zh-CN" dirty="0" smtClean="0"/>
              <a:t>bounding box</a:t>
            </a:r>
            <a:r>
              <a:rPr lang="zh-CN" altLang="en-US" dirty="0" smtClean="0"/>
              <a:t>的宽度和高度。注意：实际训练过程中，</a:t>
            </a:r>
            <a:r>
              <a:rPr lang="en-US" altLang="zh-CN" dirty="0" smtClean="0"/>
              <a:t>w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</a:t>
            </a:r>
            <a:r>
              <a:rPr lang="zh-CN" altLang="en-US" dirty="0" smtClean="0"/>
              <a:t>的值使用图像的宽度和高度进行归一化到</a:t>
            </a:r>
            <a:r>
              <a:rPr lang="en-US" altLang="zh-CN" dirty="0" smtClean="0"/>
              <a:t>[0,1]</a:t>
            </a:r>
            <a:r>
              <a:rPr lang="zh-CN" altLang="en-US" dirty="0" smtClean="0"/>
              <a:t>区间内；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是</a:t>
            </a:r>
            <a:r>
              <a:rPr lang="en-US" altLang="zh-CN" dirty="0" smtClean="0"/>
              <a:t>bounding box</a:t>
            </a:r>
            <a:r>
              <a:rPr lang="zh-CN" altLang="en-US" dirty="0" smtClean="0"/>
              <a:t>中心位置相对于当前格子位置的偏移值，并且被归一化到</a:t>
            </a:r>
            <a:r>
              <a:rPr lang="en-US" altLang="zh-CN" dirty="0" smtClean="0"/>
              <a:t>[0,1]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40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先引出一种衡量两个方框重合程度的定义</a:t>
            </a:r>
            <a:r>
              <a:rPr lang="en-US" altLang="zh-CN" dirty="0" err="1" smtClean="0"/>
              <a:t>iou</a:t>
            </a:r>
            <a:r>
              <a:rPr lang="zh-CN" altLang="en-US" dirty="0" smtClean="0"/>
              <a:t>，后面会用到。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447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同一个物体可能被重复框出来，为了减少重复方框使用了非极大值抑制。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74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今天主要讲的是学生行为分析的一些处理方式。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82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假如我们使用一个</a:t>
            </a:r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3</a:t>
            </a:r>
            <a:r>
              <a:rPr lang="zh-CN" altLang="en-US" dirty="0" smtClean="0"/>
              <a:t>的网格来检测物体，因为本来我们一个网格是分配一个框的，那么如果有两类物体同时落在一个网格内该怎么办呢。简单粗暴的方法，就是多加一个框，比如我们可以在一个网格里有两个框，原来表示方框的矢量长度就加倍了，也可以用来表示一个格点中的两类物体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9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网络结构由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个卷积层与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个全连接层构成，网络入口为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448x448(v2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416x416)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，图片进入网络先经过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，网络的输出结果为一个张量，维度为：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s*s*(b*5+c)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为划分网格数，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为每个网格负责目标个数，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为类别个数。该表达式含义为：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每个小格会对应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个边界框，边界框的宽高范围为全图，表示以该小格为中心寻找物体的边界框位置。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34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如何训练一个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网络呢</a:t>
            </a:r>
            <a:endParaRPr lang="en-US" altLang="zh-CN" dirty="0" smtClean="0"/>
          </a:p>
          <a:p>
            <a:r>
              <a:rPr lang="zh-CN" altLang="en-US" dirty="0" smtClean="0"/>
              <a:t>所以在我数据不够用的情况下我可以用迁移学习的方法简单的弥补。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5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0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34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这里的位置检测还没有做过，所以把这部分内容放在最后面。接下来第二张先介绍动作识别这一块。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705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52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深度卷积神经网络已经导致了图像分类性能很大的突破，卷积神经网络能够天然的集成低级</a:t>
            </a:r>
            <a:r>
              <a:rPr lang="en-US" altLang="zh-CN" dirty="0" smtClean="0"/>
              <a:t>/</a:t>
            </a:r>
            <a:r>
              <a:rPr lang="zh-CN" altLang="en-US" dirty="0" smtClean="0"/>
              <a:t>中级</a:t>
            </a:r>
            <a:r>
              <a:rPr lang="en-US" altLang="zh-CN" dirty="0" smtClean="0"/>
              <a:t>/</a:t>
            </a:r>
            <a:r>
              <a:rPr lang="zh-CN" altLang="en-US" dirty="0" smtClean="0"/>
              <a:t>高级特征和分类器，然后用端到端的方式来进行训练。近期研究发现，神经网络的深度对大型数据集上的性能至关重要，但是存在一个问题。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082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这个问题就是深了的神经网络很难训练，而且网络深度增加到一定程度以后，随着网络深度的增加，其性能反而变差了。这个临界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3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5845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673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189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668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727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371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3927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623999" y="2814490"/>
            <a:ext cx="5895655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BF3420"/>
                </a:solidFill>
              </a:rPr>
              <a:t>Student Behavior </a:t>
            </a:r>
            <a:r>
              <a:rPr lang="en-US" altLang="zh-CN" sz="2800" dirty="0" smtClean="0">
                <a:solidFill>
                  <a:srgbClr val="FDA907"/>
                </a:solidFill>
              </a:rPr>
              <a:t>Identification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rgbClr val="95BC49"/>
                </a:solidFill>
              </a:rPr>
              <a:t>Using</a:t>
            </a:r>
            <a:r>
              <a:rPr lang="en-US" altLang="zh-CN" sz="2800" dirty="0" smtClean="0"/>
              <a:t> </a:t>
            </a:r>
            <a:r>
              <a:rPr lang="en-US" altLang="zh-CN" sz="2800" dirty="0">
                <a:solidFill>
                  <a:srgbClr val="1A7BAE"/>
                </a:solidFill>
              </a:rPr>
              <a:t>Deep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rgbClr val="1A7BAE"/>
                </a:solidFill>
              </a:rPr>
              <a:t>Residual Network</a:t>
            </a:r>
            <a:endParaRPr lang="zh-CN" altLang="en-US" sz="2800" dirty="0">
              <a:solidFill>
                <a:srgbClr val="1A7BA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29043" y="3768597"/>
            <a:ext cx="5085566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基于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ResNet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的学生行为分析探索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8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5535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传统的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CNN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有什么问题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—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深层网络难以训练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难以训练的一个主流解释：梯度消失和梯度爆炸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406346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01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24028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02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082310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05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220072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03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87159" y="347185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04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22" y="904672"/>
            <a:ext cx="4324350" cy="590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6585" y="1716655"/>
            <a:ext cx="765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假设每一层都只有一个神经元，而且对于每一层的输入输出关系都是：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54587" y="2936002"/>
            <a:ext cx="436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链式法则：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808" y="2853194"/>
            <a:ext cx="3895725" cy="981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84" y="3845683"/>
            <a:ext cx="4876800" cy="9715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913" y="2164090"/>
            <a:ext cx="27813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9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深度残差网络被提出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6255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Deep Residual Learning for Image Recognition 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Kaiming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He </a:t>
            </a:r>
            <a:r>
              <a:rPr lang="en-US" altLang="zh-CN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etc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, 2016CVPR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406346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01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24028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02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082310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05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220072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03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87159" y="347185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04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65" y="1190394"/>
            <a:ext cx="4325460" cy="24071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95" y="3593989"/>
            <a:ext cx="22860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4" y="1125981"/>
            <a:ext cx="4441205" cy="24715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230" y="3632089"/>
            <a:ext cx="1781175" cy="533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57015" y="4261303"/>
            <a:ext cx="22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拟合输入输出关系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412324" y="4259394"/>
            <a:ext cx="276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拟合输入输出关系的残差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221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深度残差网络被提出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62557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Deep Residual Learning for Image Recognition 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Kaiming</a:t>
            </a:r>
            <a:r>
              <a:rPr lang="en-US" altLang="zh-CN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He </a:t>
            </a:r>
            <a:r>
              <a:rPr lang="en-US" altLang="zh-CN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etc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, 2016CVPR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406346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01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24028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02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082310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05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220072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03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87159" y="347185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04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561" y="96475"/>
            <a:ext cx="2207519" cy="48216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66" y="1071334"/>
            <a:ext cx="6115050" cy="1876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9466" y="2963148"/>
            <a:ext cx="206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正常卷积神经网络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966823" y="2963148"/>
            <a:ext cx="206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深度残差网络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326177" y="3619057"/>
            <a:ext cx="517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</a:t>
            </a:r>
            <a:r>
              <a:rPr lang="zh-CN" altLang="en-US" dirty="0" smtClean="0"/>
              <a:t>个图参数量相同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883698" y="4125112"/>
            <a:ext cx="302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深度残差网络随着深度增加，错误率降低，性能增加。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92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常用的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ResNet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配置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深度的增加。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406346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01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24028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02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082310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05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220072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03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87159" y="347185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04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" y="884577"/>
            <a:ext cx="8550950" cy="37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9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535" y="2166705"/>
            <a:ext cx="9144000" cy="4500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720890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smtClean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初步实验</a:t>
            </a:r>
            <a:r>
              <a:rPr lang="en-US" altLang="zh-CN" sz="2400" dirty="0">
                <a:solidFill>
                  <a:schemeClr val="bg1"/>
                </a:solidFill>
              </a:rPr>
              <a:t>&amp;</a:t>
            </a:r>
            <a:r>
              <a:rPr lang="zh-CN" altLang="en-US" sz="2400" dirty="0">
                <a:solidFill>
                  <a:schemeClr val="bg1"/>
                </a:solidFill>
              </a:rPr>
              <a:t>处理帧与帧之间的</a:t>
            </a:r>
            <a:r>
              <a:rPr lang="zh-CN" altLang="en-US" sz="2400" dirty="0" smtClean="0">
                <a:solidFill>
                  <a:schemeClr val="bg1"/>
                </a:solidFill>
              </a:rPr>
              <a:t>关系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07610" y="1397264"/>
            <a:ext cx="274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/>
              </a:rPr>
              <a:t>PART </a:t>
            </a:r>
            <a:r>
              <a:rPr lang="en-US" altLang="zh-CN" sz="4400" smtClean="0">
                <a:solidFill>
                  <a:schemeClr val="bg1"/>
                </a:solidFill>
                <a:latin typeface="Impact"/>
              </a:rPr>
              <a:t>THREE</a:t>
            </a:r>
            <a:endParaRPr lang="zh-CN" altLang="en-US" sz="4400"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223966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视频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样本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22" name="直角三角形 21"/>
          <p:cNvSpPr/>
          <p:nvPr/>
        </p:nvSpPr>
        <p:spPr>
          <a:xfrm flipH="1">
            <a:off x="395536" y="1023578"/>
            <a:ext cx="2016224" cy="3276364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20224" y="2355726"/>
            <a:ext cx="1766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Lorem Ipsum Dolor Sit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781" y="2959493"/>
            <a:ext cx="764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睁眼                闭眼                  写字                 举手                玩手机</a:t>
            </a:r>
            <a:endParaRPr lang="zh-CN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0848" y="853890"/>
            <a:ext cx="73808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+mn-lt"/>
              </a:rPr>
              <a:t>实验采集了了10mins的视频数据，共有十个动作各1min，分别为</a:t>
            </a:r>
          </a:p>
          <a:p>
            <a:pPr eaLnBrk="1" hangingPunct="1"/>
            <a:r>
              <a:rPr lang="zh-CN" altLang="zh-CN" dirty="0">
                <a:latin typeface="+mn-lt"/>
              </a:rPr>
              <a:t>0睁眼1闭眼2写字3举手4玩手机5读书6睡觉7讲话8喝水9笑/情绪激动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0848" y="1451140"/>
            <a:ext cx="580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长*宽*</a:t>
            </a:r>
            <a:r>
              <a:rPr lang="en-US" altLang="zh-CN" dirty="0" smtClean="0"/>
              <a:t>RGB</a:t>
            </a:r>
            <a:r>
              <a:rPr lang="zh-CN" altLang="en-US" dirty="0" smtClean="0"/>
              <a:t>通道*帧数</a:t>
            </a:r>
            <a:r>
              <a:rPr lang="en-US" altLang="zh-CN" dirty="0" smtClean="0"/>
              <a:t>=1280</a:t>
            </a:r>
            <a:r>
              <a:rPr lang="zh-CN" altLang="en-US" dirty="0" smtClean="0"/>
              <a:t>*</a:t>
            </a:r>
            <a:r>
              <a:rPr lang="en-US" altLang="zh-CN" dirty="0" smtClean="0"/>
              <a:t>720</a:t>
            </a:r>
            <a:r>
              <a:rPr lang="zh-CN" altLang="en-US" dirty="0" smtClean="0"/>
              <a:t>*</a:t>
            </a:r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18000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4" y="1990160"/>
            <a:ext cx="1555266" cy="8754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490" y="1985955"/>
            <a:ext cx="1561967" cy="8838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756" y="1986549"/>
            <a:ext cx="1559921" cy="8832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677" y="1985769"/>
            <a:ext cx="1565224" cy="8841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897" y="1985769"/>
            <a:ext cx="1565224" cy="8827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24" y="3436137"/>
            <a:ext cx="1536933" cy="8638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5060" y="3418366"/>
            <a:ext cx="1565991" cy="8811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221" y="3409372"/>
            <a:ext cx="1578757" cy="8901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5234" y="3409373"/>
            <a:ext cx="1575413" cy="8901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6274" y="3409372"/>
            <a:ext cx="1570779" cy="89010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73668" y="4380027"/>
            <a:ext cx="764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读书                睡觉                  讲话                 喝水                    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45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逐帧预测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使用训练好的网络对整个视频逐帧预测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直角三角形 21"/>
          <p:cNvSpPr/>
          <p:nvPr/>
        </p:nvSpPr>
        <p:spPr>
          <a:xfrm flipH="1">
            <a:off x="395536" y="1023578"/>
            <a:ext cx="2016224" cy="3276364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20224" y="2355726"/>
            <a:ext cx="1766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Lorem Ipsum Dolor Sit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4" y="1404857"/>
            <a:ext cx="3651003" cy="2513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0" y="1507597"/>
            <a:ext cx="391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抽取</a:t>
            </a:r>
            <a:r>
              <a:rPr lang="en-US" altLang="zh-CN" dirty="0"/>
              <a:t>4</a:t>
            </a:r>
            <a:r>
              <a:rPr lang="en-US" altLang="zh-CN" dirty="0" smtClean="0"/>
              <a:t>00</a:t>
            </a:r>
            <a:r>
              <a:rPr lang="zh-CN" altLang="en-US" dirty="0" smtClean="0"/>
              <a:t>帧用作训练集和验证集，剩下</a:t>
            </a:r>
            <a:r>
              <a:rPr lang="en-US" altLang="zh-CN" dirty="0" smtClean="0"/>
              <a:t>18000</a:t>
            </a:r>
            <a:r>
              <a:rPr lang="zh-CN" altLang="en-US" dirty="0" smtClean="0"/>
              <a:t>帧用作测试集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图片像素比较高，严重过拟合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测试集准确率接近</a:t>
            </a:r>
            <a:r>
              <a:rPr lang="en-US" altLang="zh-CN" dirty="0" smtClean="0"/>
              <a:t>90%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将帧看作独立图片处理，没有考虑帧和帧之间的关系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只持续</a:t>
            </a:r>
            <a:r>
              <a:rPr lang="en-US" altLang="zh-CN" dirty="0" smtClean="0"/>
              <a:t>1/30</a:t>
            </a:r>
            <a:r>
              <a:rPr lang="zh-CN" altLang="en-US" dirty="0" smtClean="0"/>
              <a:t>秒的某一动作几乎是不可能的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种类的标记不能用欧式距离来衡量差别大小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20356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在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OneHot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编码上用加权窗滤波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Moving Window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， </a:t>
            </a:r>
            <a:r>
              <a:rPr lang="en-US" altLang="zh-CN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OneHot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直角三角形 21"/>
          <p:cNvSpPr/>
          <p:nvPr/>
        </p:nvSpPr>
        <p:spPr>
          <a:xfrm flipH="1">
            <a:off x="395536" y="1023578"/>
            <a:ext cx="2016224" cy="3276364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20224" y="2355726"/>
            <a:ext cx="1766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Lorem Ipsum Dolor Sit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1580" y="2931538"/>
            <a:ext cx="6437040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Lorem Ipsum Dolor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Pecu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75" y="1023578"/>
            <a:ext cx="2397217" cy="16505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5" y="1079747"/>
            <a:ext cx="2317156" cy="1594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425" y="965940"/>
            <a:ext cx="2431462" cy="182198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10062" y="1692267"/>
            <a:ext cx="74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38181" y="1664183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91580" y="2878946"/>
            <a:ext cx="655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65" y="2806226"/>
            <a:ext cx="82010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13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4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1570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smtClean="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</a:rPr>
              <a:t>位置检测 </a:t>
            </a:r>
            <a:r>
              <a:rPr lang="en-US" altLang="zh-CN" sz="2400" dirty="0" smtClean="0">
                <a:solidFill>
                  <a:schemeClr val="bg1"/>
                </a:solidFill>
              </a:rPr>
              <a:t>Detection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2637" y="1397264"/>
            <a:ext cx="24148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 dirty="0">
                <a:solidFill>
                  <a:schemeClr val="bg1"/>
                </a:solidFill>
                <a:latin typeface="Impact"/>
              </a:rPr>
              <a:t>PART </a:t>
            </a:r>
            <a:r>
              <a:rPr lang="en-US" altLang="zh-CN" sz="4400" dirty="0" smtClean="0">
                <a:solidFill>
                  <a:schemeClr val="bg1"/>
                </a:solidFill>
                <a:latin typeface="Impact"/>
              </a:rPr>
              <a:t>Four</a:t>
            </a:r>
            <a:endParaRPr lang="zh-CN" altLang="en-US" sz="4400" dirty="0"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681729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535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Detection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不仅识别出物体，而且需要标出物体的位置。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0" y="726545"/>
            <a:ext cx="7311560" cy="39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06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2459" y="1246789"/>
            <a:ext cx="36383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1A7BAE"/>
                </a:solidFill>
              </a:rPr>
              <a:t>学生行为分析简介</a:t>
            </a:r>
            <a:endParaRPr lang="zh-CN" altLang="en-US" sz="1600" dirty="0">
              <a:solidFill>
                <a:srgbClr val="1A7BAE"/>
              </a:solidFill>
            </a:endParaRPr>
          </a:p>
        </p:txBody>
      </p:sp>
      <p:sp>
        <p:nvSpPr>
          <p:cNvPr id="19" name="矩形 8"/>
          <p:cNvSpPr/>
          <p:nvPr/>
        </p:nvSpPr>
        <p:spPr>
          <a:xfrm>
            <a:off x="597404" y="1221600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rgbClr val="1A7BAE"/>
                </a:solidFill>
                <a:latin typeface="+mj-lt"/>
              </a:rPr>
              <a:t>01</a:t>
            </a:r>
            <a:endParaRPr lang="zh-CN" altLang="en-US" sz="1600">
              <a:solidFill>
                <a:srgbClr val="1A7BAE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9537" y="1970572"/>
            <a:ext cx="36383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95BC49"/>
                </a:solidFill>
              </a:rPr>
              <a:t>深度残差网络</a:t>
            </a:r>
            <a:endParaRPr lang="zh-CN" altLang="en-US" sz="1600" dirty="0">
              <a:solidFill>
                <a:srgbClr val="95BC49"/>
              </a:solidFill>
            </a:endParaRPr>
          </a:p>
        </p:txBody>
      </p:sp>
      <p:sp>
        <p:nvSpPr>
          <p:cNvPr id="22" name="矩形 8"/>
          <p:cNvSpPr/>
          <p:nvPr/>
        </p:nvSpPr>
        <p:spPr>
          <a:xfrm>
            <a:off x="604482" y="1945383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rgbClr val="95BC49"/>
                </a:solidFill>
                <a:latin typeface="+mj-lt"/>
              </a:rPr>
              <a:t>02</a:t>
            </a:r>
            <a:endParaRPr lang="zh-CN" altLang="en-US" sz="1600">
              <a:solidFill>
                <a:srgbClr val="95BC49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6615" y="2686949"/>
            <a:ext cx="36383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DA907"/>
                </a:solidFill>
              </a:rPr>
              <a:t>初步实验</a:t>
            </a:r>
            <a:r>
              <a:rPr lang="en-US" altLang="zh-CN" sz="1600" dirty="0" smtClean="0">
                <a:solidFill>
                  <a:srgbClr val="FDA907"/>
                </a:solidFill>
              </a:rPr>
              <a:t>&amp;</a:t>
            </a:r>
            <a:r>
              <a:rPr lang="zh-CN" altLang="en-US" sz="1600" dirty="0" smtClean="0">
                <a:solidFill>
                  <a:srgbClr val="FDA907"/>
                </a:solidFill>
              </a:rPr>
              <a:t>处理帧与帧之间的关系</a:t>
            </a:r>
            <a:endParaRPr lang="zh-CN" altLang="en-US" sz="1600" dirty="0">
              <a:solidFill>
                <a:srgbClr val="FDA907"/>
              </a:solidFill>
            </a:endParaRPr>
          </a:p>
        </p:txBody>
      </p:sp>
      <p:sp>
        <p:nvSpPr>
          <p:cNvPr id="24" name="矩形 8"/>
          <p:cNvSpPr/>
          <p:nvPr/>
        </p:nvSpPr>
        <p:spPr>
          <a:xfrm>
            <a:off x="611560" y="2661760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rgbClr val="FDA907"/>
                </a:solidFill>
                <a:latin typeface="+mj-lt"/>
              </a:rPr>
              <a:t>03</a:t>
            </a:r>
            <a:endParaRPr lang="zh-CN" altLang="en-US" sz="1600">
              <a:solidFill>
                <a:srgbClr val="FDA907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3693" y="3403326"/>
            <a:ext cx="36383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BF3420"/>
                </a:solidFill>
              </a:rPr>
              <a:t>位置检测</a:t>
            </a:r>
            <a:endParaRPr lang="en-US" altLang="zh-CN" sz="1600" dirty="0" smtClean="0">
              <a:solidFill>
                <a:srgbClr val="BF3420"/>
              </a:solidFill>
            </a:endParaRPr>
          </a:p>
        </p:txBody>
      </p:sp>
      <p:sp>
        <p:nvSpPr>
          <p:cNvPr id="27" name="矩形 8"/>
          <p:cNvSpPr/>
          <p:nvPr/>
        </p:nvSpPr>
        <p:spPr>
          <a:xfrm>
            <a:off x="618638" y="3378137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rgbClr val="BF3420"/>
                </a:solidFill>
                <a:latin typeface="+mj-lt"/>
              </a:rPr>
              <a:t>04</a:t>
            </a:r>
            <a:endParaRPr lang="zh-CN" altLang="en-US" sz="1600">
              <a:solidFill>
                <a:srgbClr val="BF3420"/>
              </a:solidFill>
              <a:latin typeface="+mj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87036" y="0"/>
            <a:ext cx="4256964" cy="5143500"/>
            <a:chOff x="566555" y="877035"/>
            <a:chExt cx="2340260" cy="164545"/>
          </a:xfrm>
        </p:grpSpPr>
        <p:sp>
          <p:nvSpPr>
            <p:cNvPr id="12" name="矩形 11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887036" y="1997305"/>
            <a:ext cx="4256964" cy="926956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mtClean="0">
                <a:solidFill>
                  <a:schemeClr val="bg1"/>
                </a:solidFill>
                <a:latin typeface="+mj-lt"/>
              </a:rPr>
              <a:t>CONTENT</a:t>
            </a:r>
            <a:endParaRPr lang="zh-CN" altLang="en-US" sz="3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6131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YOLO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位置表示：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Bounding Box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如何表示检测出来物体的位置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0" y="1086585"/>
            <a:ext cx="7824140" cy="321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74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两个方框的重叠程度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Intersection of Unions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0" y="830494"/>
            <a:ext cx="7947457" cy="389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0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427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非极大值抑制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Non-max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Suppresion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4050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同一个物体可能被重复框出来，为了减少重复方框使用非极大值抑制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0" y="830494"/>
            <a:ext cx="4885450" cy="4011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342446" y="511135"/>
                <a:ext cx="3735415" cy="2298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每一个输出长这样 </a:t>
                </a:r>
                <a:r>
                  <a:rPr lang="en-US" altLang="zh-CN" dirty="0" smtClean="0"/>
                  <a:t>: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446" y="511135"/>
                <a:ext cx="3735415" cy="2298706"/>
              </a:xfrm>
              <a:prstGeom prst="rect">
                <a:avLst/>
              </a:prstGeom>
              <a:blipFill>
                <a:blip r:embed="rId4"/>
                <a:stretch>
                  <a:fillRect l="-1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361970" y="2976795"/>
            <a:ext cx="3782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扔掉所有</a:t>
            </a:r>
            <a:r>
              <a:rPr lang="en-US" altLang="zh-CN" dirty="0" smtClean="0"/>
              <a:t>pc&lt;0.6</a:t>
            </a:r>
            <a:r>
              <a:rPr lang="zh-CN" altLang="en-US" dirty="0" smtClean="0"/>
              <a:t>的框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While {</a:t>
            </a:r>
            <a:r>
              <a:rPr lang="zh-CN" altLang="en-US" dirty="0" smtClean="0"/>
              <a:t>还有剩余的框</a:t>
            </a:r>
            <a:r>
              <a:rPr lang="en-US" altLang="zh-CN" dirty="0" smtClean="0"/>
              <a:t>}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挑选有最大</a:t>
            </a:r>
            <a:r>
              <a:rPr lang="en-US" altLang="zh-CN" dirty="0" smtClean="0"/>
              <a:t>pc</a:t>
            </a:r>
            <a:r>
              <a:rPr lang="zh-CN" altLang="en-US" dirty="0" smtClean="0"/>
              <a:t>的框作为预测</a:t>
            </a:r>
            <a:endParaRPr lang="en-US" altLang="zh-CN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 smtClean="0"/>
              <a:t>将与上一步预测框</a:t>
            </a:r>
            <a:r>
              <a:rPr lang="en-US" altLang="zh-CN" dirty="0" err="1" smtClean="0"/>
              <a:t>Iou</a:t>
            </a:r>
            <a:r>
              <a:rPr lang="en-US" altLang="zh-CN" dirty="0" smtClean="0"/>
              <a:t>&gt;0.5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algn="just"/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框丢弃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473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427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在一个格点中放多个框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4050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有些图片可能在一个网格中有多个物体，就需要多个框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5" y="676605"/>
            <a:ext cx="7332285" cy="41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86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427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YOLO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网络结构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4050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基于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VGG19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网络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5" y="771550"/>
            <a:ext cx="7560840" cy="37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87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427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如何训练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YOLO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网络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4050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Pretrain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+ </a:t>
            </a:r>
            <a:r>
              <a:rPr lang="en-US" altLang="zh-CN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FineTune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" y="1047616"/>
            <a:ext cx="5410200" cy="1257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6565" y="816555"/>
            <a:ext cx="544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对于一个划分成</a:t>
            </a:r>
            <a:r>
              <a:rPr lang="en-US" altLang="zh-CN" dirty="0" smtClean="0"/>
              <a:t>S</a:t>
            </a:r>
            <a:r>
              <a:rPr lang="zh-CN" altLang="en-US" dirty="0" smtClean="0"/>
              <a:t>*</a:t>
            </a:r>
            <a:r>
              <a:rPr lang="en-US" altLang="zh-CN" dirty="0" smtClean="0"/>
              <a:t>S*(B*5+C)</a:t>
            </a:r>
            <a:r>
              <a:rPr lang="zh-CN" altLang="en-US" dirty="0" smtClean="0"/>
              <a:t>的网络来说：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552220" y="812599"/>
            <a:ext cx="2565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S*S</a:t>
            </a:r>
            <a:r>
              <a:rPr lang="zh-CN" altLang="en-US" dirty="0" smtClean="0"/>
              <a:t>：网格数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：每个格点中框个数</a:t>
            </a:r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zh-CN" altLang="en-US" dirty="0" smtClean="0"/>
              <a:t>：物体种类个数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5" y="2304916"/>
            <a:ext cx="6922639" cy="22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6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2723823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5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1840" y="2155090"/>
            <a:ext cx="5715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学生行为分析 </a:t>
            </a:r>
            <a:r>
              <a:rPr lang="en-US" altLang="zh-CN" sz="2400" dirty="0" smtClean="0">
                <a:solidFill>
                  <a:schemeClr val="bg1"/>
                </a:solidFill>
              </a:rPr>
              <a:t>Student Behavior Analysis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04541" y="1397264"/>
            <a:ext cx="2252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/>
              </a:rPr>
              <a:t>PART ONE</a:t>
            </a:r>
            <a:endParaRPr lang="zh-CN" altLang="en-US" sz="4400"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17835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01570" y="1131590"/>
            <a:ext cx="1710187" cy="1710187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对老师的评价依赖于问卷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46842" y="1131592"/>
            <a:ext cx="1710187" cy="1710187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Arial"/>
                <a:ea typeface="微软雅黑"/>
              </a:rPr>
              <a:t>忽视平时成绩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学生行为分析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存在问题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6075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</a:rPr>
              <a:t>通过记录学生的课堂表现作为平时成绩，既可以缓解期末考试压力，也可以提高大学教育的质量，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674206" y="1131591"/>
            <a:ext cx="1710187" cy="1710187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过分注重考试成绩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619478" y="1131593"/>
            <a:ext cx="1710187" cy="1710187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人力资源有限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1570" y="3083934"/>
            <a:ext cx="17101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这种方式费时费力，需要大部分学生花费时间才能完成，而且往往并不客观</a:t>
            </a:r>
            <a:endParaRPr kumimoji="0" lang="zh-CN" altLang="en-US" sz="11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74206" y="3083934"/>
            <a:ext cx="17101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课程过分注重考试成绩，会给与学生不必要的压力，影响学生的身心健康。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46842" y="3083934"/>
            <a:ext cx="1710187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由于对平时成绩的忽视，在大学的课堂上有一定比例学生只求期末预习完成考试，导致翘课和作弊现象经常发生。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19478" y="3083934"/>
            <a:ext cx="1710187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老师和助教精力有限，人为记录平时成绩需要大量的人力成本，受评分主体主观影响比较大。另外通过课堂点名的方式记录学生出勤率会浪费课堂时间。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927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学生行为分析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社会可行性分析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学生行为分析可以应用的四个方面的条件。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椭圆 68"/>
          <p:cNvSpPr/>
          <p:nvPr/>
        </p:nvSpPr>
        <p:spPr>
          <a:xfrm>
            <a:off x="4279652" y="2471542"/>
            <a:ext cx="1401767" cy="1386644"/>
          </a:xfrm>
          <a:custGeom>
            <a:avLst/>
            <a:gdLst/>
            <a:ahLst/>
            <a:cxnLst/>
            <a:rect l="l" t="t" r="r" b="b"/>
            <a:pathLst>
              <a:path w="1401767" h="1386644">
                <a:moveTo>
                  <a:pt x="233035" y="0"/>
                </a:moveTo>
                <a:lnTo>
                  <a:pt x="640881" y="0"/>
                </a:lnTo>
                <a:cubicBezTo>
                  <a:pt x="633096" y="19935"/>
                  <a:pt x="629318" y="41634"/>
                  <a:pt x="629318" y="64216"/>
                </a:cubicBezTo>
                <a:cubicBezTo>
                  <a:pt x="629318" y="173647"/>
                  <a:pt x="718028" y="262357"/>
                  <a:pt x="827459" y="262357"/>
                </a:cubicBezTo>
                <a:cubicBezTo>
                  <a:pt x="936890" y="262357"/>
                  <a:pt x="1025600" y="173647"/>
                  <a:pt x="1025600" y="64216"/>
                </a:cubicBezTo>
                <a:cubicBezTo>
                  <a:pt x="1025600" y="41634"/>
                  <a:pt x="1021823" y="19935"/>
                  <a:pt x="1014038" y="0"/>
                </a:cubicBezTo>
                <a:lnTo>
                  <a:pt x="1401767" y="0"/>
                </a:lnTo>
                <a:lnTo>
                  <a:pt x="1401767" y="1168732"/>
                </a:lnTo>
                <a:lnTo>
                  <a:pt x="956993" y="1168732"/>
                </a:lnTo>
                <a:cubicBezTo>
                  <a:pt x="968847" y="1188427"/>
                  <a:pt x="974696" y="1211557"/>
                  <a:pt x="974696" y="1236054"/>
                </a:cubicBezTo>
                <a:cubicBezTo>
                  <a:pt x="974696" y="1319223"/>
                  <a:pt x="907275" y="1386644"/>
                  <a:pt x="824106" y="1386644"/>
                </a:cubicBezTo>
                <a:cubicBezTo>
                  <a:pt x="740937" y="1386644"/>
                  <a:pt x="673516" y="1319223"/>
                  <a:pt x="673516" y="1236054"/>
                </a:cubicBezTo>
                <a:cubicBezTo>
                  <a:pt x="673516" y="1211557"/>
                  <a:pt x="679365" y="1188427"/>
                  <a:pt x="691220" y="1168732"/>
                </a:cubicBezTo>
                <a:lnTo>
                  <a:pt x="233035" y="1168732"/>
                </a:lnTo>
                <a:lnTo>
                  <a:pt x="233035" y="733499"/>
                </a:lnTo>
                <a:cubicBezTo>
                  <a:pt x="212516" y="743855"/>
                  <a:pt x="189291" y="749187"/>
                  <a:pt x="164821" y="749187"/>
                </a:cubicBezTo>
                <a:cubicBezTo>
                  <a:pt x="73793" y="749187"/>
                  <a:pt x="0" y="675395"/>
                  <a:pt x="0" y="584366"/>
                </a:cubicBezTo>
                <a:cubicBezTo>
                  <a:pt x="0" y="493338"/>
                  <a:pt x="73793" y="419545"/>
                  <a:pt x="164821" y="419545"/>
                </a:cubicBezTo>
                <a:cubicBezTo>
                  <a:pt x="189291" y="419545"/>
                  <a:pt x="212516" y="424878"/>
                  <a:pt x="233035" y="435233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65"/>
          <p:cNvSpPr/>
          <p:nvPr/>
        </p:nvSpPr>
        <p:spPr>
          <a:xfrm>
            <a:off x="3095836" y="2247714"/>
            <a:ext cx="1406366" cy="1392560"/>
          </a:xfrm>
          <a:custGeom>
            <a:avLst/>
            <a:gdLst/>
            <a:ahLst/>
            <a:cxnLst/>
            <a:rect l="l" t="t" r="r" b="b"/>
            <a:pathLst>
              <a:path w="1406366" h="1392560">
                <a:moveTo>
                  <a:pt x="822000" y="0"/>
                </a:moveTo>
                <a:cubicBezTo>
                  <a:pt x="913029" y="0"/>
                  <a:pt x="986821" y="73793"/>
                  <a:pt x="986821" y="164821"/>
                </a:cubicBezTo>
                <a:cubicBezTo>
                  <a:pt x="986821" y="185675"/>
                  <a:pt x="982948" y="205623"/>
                  <a:pt x="975467" y="223828"/>
                </a:cubicBezTo>
                <a:lnTo>
                  <a:pt x="1406366" y="223828"/>
                </a:lnTo>
                <a:lnTo>
                  <a:pt x="1406366" y="633859"/>
                </a:lnTo>
                <a:cubicBezTo>
                  <a:pt x="1386081" y="625588"/>
                  <a:pt x="1363875" y="621361"/>
                  <a:pt x="1340681" y="621361"/>
                </a:cubicBezTo>
                <a:cubicBezTo>
                  <a:pt x="1237497" y="621361"/>
                  <a:pt x="1153848" y="705009"/>
                  <a:pt x="1153848" y="808194"/>
                </a:cubicBezTo>
                <a:cubicBezTo>
                  <a:pt x="1153848" y="911379"/>
                  <a:pt x="1237497" y="995027"/>
                  <a:pt x="1340681" y="995027"/>
                </a:cubicBezTo>
                <a:cubicBezTo>
                  <a:pt x="1363875" y="995027"/>
                  <a:pt x="1386081" y="990802"/>
                  <a:pt x="1406366" y="982530"/>
                </a:cubicBezTo>
                <a:lnTo>
                  <a:pt x="1406366" y="1392560"/>
                </a:lnTo>
                <a:lnTo>
                  <a:pt x="237634" y="1392560"/>
                </a:lnTo>
                <a:lnTo>
                  <a:pt x="237634" y="927784"/>
                </a:lnTo>
                <a:cubicBezTo>
                  <a:pt x="214351" y="948086"/>
                  <a:pt x="183720" y="958784"/>
                  <a:pt x="150590" y="958784"/>
                </a:cubicBezTo>
                <a:cubicBezTo>
                  <a:pt x="67421" y="958784"/>
                  <a:pt x="0" y="891363"/>
                  <a:pt x="0" y="808194"/>
                </a:cubicBezTo>
                <a:cubicBezTo>
                  <a:pt x="0" y="725025"/>
                  <a:pt x="67421" y="657604"/>
                  <a:pt x="150590" y="657604"/>
                </a:cubicBezTo>
                <a:cubicBezTo>
                  <a:pt x="183720" y="657604"/>
                  <a:pt x="214351" y="668302"/>
                  <a:pt x="237634" y="688604"/>
                </a:cubicBezTo>
                <a:lnTo>
                  <a:pt x="237634" y="223828"/>
                </a:lnTo>
                <a:lnTo>
                  <a:pt x="668533" y="223828"/>
                </a:lnTo>
                <a:cubicBezTo>
                  <a:pt x="661052" y="205623"/>
                  <a:pt x="657179" y="185675"/>
                  <a:pt x="657179" y="164821"/>
                </a:cubicBezTo>
                <a:cubicBezTo>
                  <a:pt x="657179" y="73793"/>
                  <a:pt x="730972" y="0"/>
                  <a:pt x="8220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75"/>
          <p:cNvSpPr/>
          <p:nvPr/>
        </p:nvSpPr>
        <p:spPr>
          <a:xfrm>
            <a:off x="3333470" y="1023578"/>
            <a:ext cx="1425662" cy="1433908"/>
          </a:xfrm>
          <a:custGeom>
            <a:avLst/>
            <a:gdLst/>
            <a:ahLst/>
            <a:cxnLst/>
            <a:rect l="l" t="t" r="r" b="b"/>
            <a:pathLst>
              <a:path w="1425662" h="1433908">
                <a:moveTo>
                  <a:pt x="584366" y="0"/>
                </a:moveTo>
                <a:cubicBezTo>
                  <a:pt x="667535" y="0"/>
                  <a:pt x="734956" y="67421"/>
                  <a:pt x="734956" y="150590"/>
                </a:cubicBezTo>
                <a:cubicBezTo>
                  <a:pt x="734956" y="197370"/>
                  <a:pt x="713626" y="239167"/>
                  <a:pt x="678832" y="265176"/>
                </a:cubicBezTo>
                <a:lnTo>
                  <a:pt x="1168733" y="265176"/>
                </a:lnTo>
                <a:lnTo>
                  <a:pt x="1168733" y="716520"/>
                </a:lnTo>
                <a:cubicBezTo>
                  <a:pt x="1193634" y="695548"/>
                  <a:pt x="1225973" y="684721"/>
                  <a:pt x="1260841" y="684721"/>
                </a:cubicBezTo>
                <a:cubicBezTo>
                  <a:pt x="1351870" y="684721"/>
                  <a:pt x="1425662" y="758513"/>
                  <a:pt x="1425662" y="849542"/>
                </a:cubicBezTo>
                <a:cubicBezTo>
                  <a:pt x="1425662" y="940571"/>
                  <a:pt x="1351870" y="1014363"/>
                  <a:pt x="1260841" y="1014363"/>
                </a:cubicBezTo>
                <a:cubicBezTo>
                  <a:pt x="1225973" y="1014363"/>
                  <a:pt x="1193634" y="1003536"/>
                  <a:pt x="1168733" y="982566"/>
                </a:cubicBezTo>
                <a:lnTo>
                  <a:pt x="1168733" y="1433908"/>
                </a:lnTo>
                <a:lnTo>
                  <a:pt x="765724" y="1433908"/>
                </a:lnTo>
                <a:cubicBezTo>
                  <a:pt x="770905" y="1418114"/>
                  <a:pt x="773249" y="1401256"/>
                  <a:pt x="773249" y="1383851"/>
                </a:cubicBezTo>
                <a:cubicBezTo>
                  <a:pt x="773249" y="1279093"/>
                  <a:pt x="688325" y="1194168"/>
                  <a:pt x="583566" y="1194168"/>
                </a:cubicBezTo>
                <a:cubicBezTo>
                  <a:pt x="478807" y="1194168"/>
                  <a:pt x="393882" y="1279093"/>
                  <a:pt x="393882" y="1383851"/>
                </a:cubicBezTo>
                <a:cubicBezTo>
                  <a:pt x="393882" y="1401256"/>
                  <a:pt x="396227" y="1418114"/>
                  <a:pt x="401408" y="1433908"/>
                </a:cubicBezTo>
                <a:lnTo>
                  <a:pt x="0" y="1433908"/>
                </a:lnTo>
                <a:lnTo>
                  <a:pt x="0" y="265176"/>
                </a:lnTo>
                <a:lnTo>
                  <a:pt x="489901" y="265176"/>
                </a:lnTo>
                <a:cubicBezTo>
                  <a:pt x="455106" y="239167"/>
                  <a:pt x="433776" y="197370"/>
                  <a:pt x="433776" y="150590"/>
                </a:cubicBezTo>
                <a:cubicBezTo>
                  <a:pt x="433776" y="67421"/>
                  <a:pt x="501197" y="0"/>
                  <a:pt x="584366" y="0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76"/>
          <p:cNvSpPr/>
          <p:nvPr/>
        </p:nvSpPr>
        <p:spPr>
          <a:xfrm>
            <a:off x="4519392" y="1288754"/>
            <a:ext cx="1384756" cy="1408472"/>
          </a:xfrm>
          <a:custGeom>
            <a:avLst/>
            <a:gdLst/>
            <a:ahLst/>
            <a:cxnLst/>
            <a:rect l="l" t="t" r="r" b="b"/>
            <a:pathLst>
              <a:path w="1384756" h="1408472">
                <a:moveTo>
                  <a:pt x="0" y="0"/>
                </a:moveTo>
                <a:lnTo>
                  <a:pt x="1168732" y="0"/>
                </a:lnTo>
                <a:lnTo>
                  <a:pt x="1168732" y="450207"/>
                </a:lnTo>
                <a:cubicBezTo>
                  <a:pt x="1188073" y="439244"/>
                  <a:pt x="1210481" y="433776"/>
                  <a:pt x="1234166" y="433776"/>
                </a:cubicBezTo>
                <a:cubicBezTo>
                  <a:pt x="1317335" y="433776"/>
                  <a:pt x="1384756" y="501197"/>
                  <a:pt x="1384756" y="584366"/>
                </a:cubicBezTo>
                <a:cubicBezTo>
                  <a:pt x="1384756" y="667535"/>
                  <a:pt x="1317335" y="734956"/>
                  <a:pt x="1234166" y="734956"/>
                </a:cubicBezTo>
                <a:cubicBezTo>
                  <a:pt x="1210481" y="734956"/>
                  <a:pt x="1188073" y="729488"/>
                  <a:pt x="1168732" y="718526"/>
                </a:cubicBezTo>
                <a:lnTo>
                  <a:pt x="1168732" y="1168732"/>
                </a:lnTo>
                <a:lnTo>
                  <a:pt x="728979" y="1168732"/>
                </a:lnTo>
                <a:cubicBezTo>
                  <a:pt x="742528" y="1190517"/>
                  <a:pt x="749187" y="1216306"/>
                  <a:pt x="749187" y="1243651"/>
                </a:cubicBezTo>
                <a:cubicBezTo>
                  <a:pt x="749187" y="1334680"/>
                  <a:pt x="675394" y="1408472"/>
                  <a:pt x="584366" y="1408472"/>
                </a:cubicBezTo>
                <a:cubicBezTo>
                  <a:pt x="493337" y="1408472"/>
                  <a:pt x="419545" y="1334680"/>
                  <a:pt x="419545" y="1243651"/>
                </a:cubicBezTo>
                <a:cubicBezTo>
                  <a:pt x="419545" y="1216306"/>
                  <a:pt x="426204" y="1190517"/>
                  <a:pt x="439754" y="1168732"/>
                </a:cubicBezTo>
                <a:lnTo>
                  <a:pt x="0" y="1168732"/>
                </a:lnTo>
                <a:lnTo>
                  <a:pt x="0" y="761099"/>
                </a:lnTo>
                <a:cubicBezTo>
                  <a:pt x="24839" y="773303"/>
                  <a:pt x="52809" y="779836"/>
                  <a:pt x="82305" y="779836"/>
                </a:cubicBezTo>
                <a:cubicBezTo>
                  <a:pt x="190260" y="779836"/>
                  <a:pt x="277774" y="692321"/>
                  <a:pt x="277774" y="584366"/>
                </a:cubicBezTo>
                <a:cubicBezTo>
                  <a:pt x="277774" y="476411"/>
                  <a:pt x="190260" y="388896"/>
                  <a:pt x="82305" y="388896"/>
                </a:cubicBezTo>
                <a:cubicBezTo>
                  <a:pt x="52809" y="388896"/>
                  <a:pt x="24839" y="395429"/>
                  <a:pt x="0" y="4076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419872" y="1580478"/>
            <a:ext cx="1008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硬件</a:t>
            </a:r>
            <a:endParaRPr lang="en-US" altLang="zh-CN" sz="1400" b="1" dirty="0" smtClean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19872" y="2768610"/>
            <a:ext cx="1008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</a:rPr>
              <a:t>计算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08004" y="1580478"/>
            <a:ext cx="1008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</a:rPr>
              <a:t>算法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08004" y="2768610"/>
            <a:ext cx="1008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</a:rPr>
              <a:t>数据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9613" y="1069290"/>
            <a:ext cx="1938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1A7BAE"/>
                </a:solidFill>
              </a:rPr>
              <a:t>01.</a:t>
            </a:r>
            <a:r>
              <a:rPr lang="zh-CN" altLang="en-US" sz="1400" b="1" dirty="0">
                <a:solidFill>
                  <a:srgbClr val="1A7BAE"/>
                </a:solidFill>
              </a:rPr>
              <a:t>硬件基础</a:t>
            </a:r>
            <a:endParaRPr lang="en-US" altLang="zh-CN" sz="1400" b="1" dirty="0">
              <a:solidFill>
                <a:srgbClr val="1A7BAE"/>
              </a:solidFill>
            </a:endParaRPr>
          </a:p>
          <a:p>
            <a:endParaRPr lang="en-US" altLang="zh-CN" sz="1400" b="1" dirty="0" smtClean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9612" y="1391583"/>
            <a:ext cx="1938023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/>
              <a:t>教室中安装有摄像头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79613" y="2778783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B0F0"/>
                </a:solidFill>
              </a:rPr>
              <a:t>03.</a:t>
            </a:r>
            <a:r>
              <a:rPr lang="zh-CN" altLang="en-US" sz="1400" b="1" dirty="0" smtClean="0">
                <a:solidFill>
                  <a:srgbClr val="00B0F0"/>
                </a:solidFill>
              </a:rPr>
              <a:t>计算资源廉价化</a:t>
            </a:r>
            <a:endParaRPr lang="en-US" altLang="zh-CN" sz="1400" b="1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9612" y="3101076"/>
            <a:ext cx="193802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随着计算资源成本的下降，使得实时的计算成为可能，也为这个系统推广有了可能性。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48165" y="1069290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00B0F0"/>
                </a:solidFill>
              </a:rPr>
              <a:t>02.ResNet</a:t>
            </a:r>
            <a:endParaRPr lang="en-US" altLang="zh-CN" sz="1400" b="1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48164" y="1391583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深度残差网络的提出赋予了计算机更新的图像识别和分类能力。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48165" y="2778783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1A7BAE"/>
                </a:solidFill>
              </a:rPr>
              <a:t>04. </a:t>
            </a:r>
            <a:r>
              <a:rPr lang="zh-CN" altLang="en-US" sz="1400" b="1" dirty="0" smtClean="0">
                <a:solidFill>
                  <a:srgbClr val="1A7BAE"/>
                </a:solidFill>
              </a:rPr>
              <a:t>数据集容易获得</a:t>
            </a:r>
            <a:endParaRPr lang="en-US" altLang="zh-CN" sz="1400" b="1" dirty="0" smtClean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48164" y="3101076"/>
            <a:ext cx="1938023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不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考虑伦理问题的话，学生行为的大量数据集是容易获得的。而且可以数据取自一个班级用于一个班级，更针对化的数据也可以提高识别的性能。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429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441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学生行为分析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流程设计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那么如何来做一个学生行为分析？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696"/>
            <a:ext cx="9144000" cy="32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31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441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学生行为分析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流程设计核心问题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那么如何来做一个学生行为分析？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199348" y="996575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89058" y="996575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1900" y="1941680"/>
            <a:ext cx="215962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用一个框把人所在的位置框出来，这样用来尽可能排除背景的干扰。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可能导致分辨率不够的问题，可以加入降噪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\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超采样的理论。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9017" y="160312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1A7BAE"/>
                </a:solidFill>
                <a:latin typeface="+mn-ea"/>
              </a:rPr>
              <a:t>位置检测</a:t>
            </a:r>
            <a:endParaRPr lang="zh-CN" altLang="en-US" sz="1600" b="1" dirty="0">
              <a:solidFill>
                <a:srgbClr val="1A7BAE"/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92190" y="1941680"/>
            <a:ext cx="215962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通过一个深度残差网络来对每位同学的学生行为进行分类。学生的行为类别需要预先定义，采用有监督的学习。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69304" y="160312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1A7BAE"/>
                </a:solidFill>
                <a:latin typeface="+mn-ea"/>
              </a:rPr>
              <a:t>动作识别</a:t>
            </a:r>
            <a:endParaRPr lang="zh-CN" altLang="en-US" sz="1600" b="1" dirty="0">
              <a:solidFill>
                <a:srgbClr val="1A7BAE"/>
              </a:solidFill>
              <a:latin typeface="+mn-ea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809638" y="996575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102480" y="1941680"/>
            <a:ext cx="2159621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常见的视频是采用每秒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帧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/60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帧的方式录制的，所以一段视频中可以获得很多的图像数据。如果不利用帧与帧之间的关系浪费了很多信息。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58862" y="1603126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1A7BAE"/>
                </a:solidFill>
                <a:latin typeface="+mn-ea"/>
              </a:rPr>
              <a:t>如何利用帧和帧之间的关系</a:t>
            </a:r>
            <a:endParaRPr lang="zh-CN" altLang="en-US" sz="1600" b="1" dirty="0">
              <a:solidFill>
                <a:srgbClr val="1A7BAE"/>
              </a:solidFill>
              <a:latin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57672" y="1232697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67962" y="1232697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978252" y="1232697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3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01" y="3193668"/>
            <a:ext cx="1795204" cy="17886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493" y="3193668"/>
            <a:ext cx="2353013" cy="18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50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3173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smtClean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6805" y="2155090"/>
            <a:ext cx="612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</a:rPr>
              <a:t>深度残差网络 </a:t>
            </a:r>
            <a:r>
              <a:rPr lang="en-US" altLang="zh-CN" sz="2400" dirty="0" smtClean="0">
                <a:solidFill>
                  <a:schemeClr val="bg1"/>
                </a:solidFill>
              </a:rPr>
              <a:t>Deep Residual Network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2629" y="1397264"/>
            <a:ext cx="24448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/>
              </a:rPr>
              <a:t>PART </a:t>
            </a:r>
            <a:r>
              <a:rPr lang="en-US" altLang="zh-CN" sz="4400" smtClean="0">
                <a:solidFill>
                  <a:schemeClr val="bg1"/>
                </a:solidFill>
                <a:latin typeface="Impact"/>
              </a:rPr>
              <a:t>TWO</a:t>
            </a:r>
            <a:endParaRPr lang="zh-CN" altLang="en-US" sz="4400">
              <a:solidFill>
                <a:schemeClr val="bg1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966888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传统卷积神经网络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共享权值，端到端，层级的特征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406346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01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24028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02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082310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05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220072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03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87159" y="347185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04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" y="830494"/>
            <a:ext cx="7137285" cy="401050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178" y="283011"/>
            <a:ext cx="1135998" cy="47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3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7470</TotalTime>
  <Words>1870</Words>
  <Application>Microsoft Office PowerPoint</Application>
  <PresentationFormat>全屏显示(16:9)</PresentationFormat>
  <Paragraphs>197</Paragraphs>
  <Slides>25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微软雅黑</vt:lpstr>
      <vt:lpstr>Arial</vt:lpstr>
      <vt:lpstr>Calibri</vt:lpstr>
      <vt:lpstr>Cambria Math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王培志</dc:creator>
  <cp:lastModifiedBy>Windows 用户</cp:lastModifiedBy>
  <cp:revision>958</cp:revision>
  <dcterms:modified xsi:type="dcterms:W3CDTF">2018-04-12T17:07:31Z</dcterms:modified>
</cp:coreProperties>
</file>